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65"/>
  </p:notesMasterIdLst>
  <p:sldIdLst>
    <p:sldId id="256" r:id="rId5"/>
    <p:sldId id="257" r:id="rId6"/>
    <p:sldId id="258" r:id="rId7"/>
    <p:sldId id="370" r:id="rId8"/>
    <p:sldId id="501" r:id="rId9"/>
    <p:sldId id="494" r:id="rId10"/>
    <p:sldId id="495" r:id="rId11"/>
    <p:sldId id="503" r:id="rId12"/>
    <p:sldId id="519" r:id="rId13"/>
    <p:sldId id="520" r:id="rId14"/>
    <p:sldId id="516" r:id="rId15"/>
    <p:sldId id="517" r:id="rId16"/>
    <p:sldId id="510" r:id="rId17"/>
    <p:sldId id="511" r:id="rId18"/>
    <p:sldId id="512" r:id="rId19"/>
    <p:sldId id="524" r:id="rId20"/>
    <p:sldId id="525" r:id="rId21"/>
    <p:sldId id="527" r:id="rId22"/>
    <p:sldId id="526" r:id="rId23"/>
    <p:sldId id="502" r:id="rId24"/>
    <p:sldId id="265" r:id="rId25"/>
    <p:sldId id="427" r:id="rId26"/>
    <p:sldId id="482" r:id="rId27"/>
    <p:sldId id="268" r:id="rId28"/>
    <p:sldId id="441" r:id="rId29"/>
    <p:sldId id="518" r:id="rId30"/>
    <p:sldId id="457" r:id="rId31"/>
    <p:sldId id="513" r:id="rId32"/>
    <p:sldId id="514" r:id="rId33"/>
    <p:sldId id="515" r:id="rId34"/>
    <p:sldId id="430" r:id="rId35"/>
    <p:sldId id="521" r:id="rId36"/>
    <p:sldId id="522" r:id="rId37"/>
    <p:sldId id="523" r:id="rId38"/>
    <p:sldId id="474" r:id="rId39"/>
    <p:sldId id="506" r:id="rId40"/>
    <p:sldId id="507" r:id="rId41"/>
    <p:sldId id="509" r:id="rId42"/>
    <p:sldId id="483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487" r:id="rId56"/>
    <p:sldId id="497" r:id="rId57"/>
    <p:sldId id="498" r:id="rId58"/>
    <p:sldId id="499" r:id="rId59"/>
    <p:sldId id="500" r:id="rId60"/>
    <p:sldId id="269" r:id="rId61"/>
    <p:sldId id="276" r:id="rId62"/>
    <p:sldId id="277" r:id="rId63"/>
    <p:sldId id="263" r:id="rId64"/>
  </p:sldIdLst>
  <p:sldSz cx="9144000" cy="6858000" type="screen4x3"/>
  <p:notesSz cx="6858000" cy="9144000"/>
  <p:embeddedFontLst>
    <p:embeddedFont>
      <p:font typeface="나눔스퀘어_ac" panose="020B0600000101010101" pitchFamily="50" charset="-127"/>
      <p:regular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나눔스퀘어_ac Bold" panose="020B0600000101010101" pitchFamily="50" charset="-127"/>
      <p:bold r:id="rId73"/>
    </p:embeddedFont>
    <p:embeddedFont>
      <p:font typeface="나눔스퀘어_ac ExtraBold" panose="020B0600000101010101" pitchFamily="50" charset="-127"/>
      <p:bold r:id="rId74"/>
    </p:embeddedFont>
    <p:embeddedFont>
      <p:font typeface="타이포_스톰 B" panose="02020503020101020101" pitchFamily="18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Bahnschrift Light SemiCondensed" panose="020B0502040204020203" pitchFamily="34" charset="0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3BB"/>
    <a:srgbClr val="17375E"/>
    <a:srgbClr val="FDBBC1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4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13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Relationship Id="rId61" Type="http://schemas.openxmlformats.org/officeDocument/2006/relationships/slide" Target="slides/slide57.xml"/><Relationship Id="rId8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31" name="Picture 7" descr="C:\Users\508-19\Desktop\servi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89" y="2029559"/>
            <a:ext cx="4673368" cy="27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508-19\Desktop\업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5" y="4531968"/>
            <a:ext cx="871537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8-19\Desktop\6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3" y="5290265"/>
            <a:ext cx="3703084" cy="2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31233" y="1427732"/>
            <a:ext cx="6481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가져오기  </a:t>
            </a:r>
            <a:r>
              <a:rPr lang="en-US" altLang="ko-KR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생성 </a:t>
            </a:r>
            <a:r>
              <a:rPr lang="en-US" altLang="ko-KR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객체로 변환 </a:t>
            </a:r>
            <a:r>
              <a:rPr lang="en-US" altLang="ko-KR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특정위치로 변경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31233" y="40517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123" name="Picture 3" descr="C:\Users\508-19\Desktop\생성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2" y="2322249"/>
            <a:ext cx="4502162" cy="3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508-19\Desktop\파일변경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6" y="2653899"/>
            <a:ext cx="2265970" cy="2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508-19\Desktop\처리처리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" y="2955675"/>
            <a:ext cx="3859610" cy="41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6364" y="1535454"/>
            <a:ext cx="1017549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Service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6364" y="4051770"/>
            <a:ext cx="1017549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701" y="616193"/>
            <a:ext cx="1433915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7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483723"/>
            <a:ext cx="1359774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159" y="3041690"/>
            <a:ext cx="5936384" cy="341632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메일전송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Autowired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(required=false)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private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sender;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sendMail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eno,String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ran) throws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MessagingException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1.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멀티미디어형 메일데이터 전송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MimeMessage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sender.createMimeMessage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2.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제목 설정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msg.setSubject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("P.M.S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시스템에 등록되셨습니다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3.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수신자 설정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String mail =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rep.getMail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msg.setRecipient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(RecipientType.TO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new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InternetAddress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4.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내용 설정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String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sendNum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 "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아이디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: "+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+"\n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비밀번호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“+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ran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+"\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n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로그인 후 개인정보에서 비밀번호 수정 및 희망연락처 수정 바랍니다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.";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msg.setText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sendNum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5.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발송 처리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..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sender.send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52135" y="429773"/>
            <a:ext cx="3603411" cy="255454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updateCeo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updateCeo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updateCeo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rep.updatepmsCeo2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rep.updatepmsCeo3();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ranNum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</a:rPr>
              <a:t>updateCeo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try {</a:t>
            </a:r>
          </a:p>
          <a:p>
            <a:r>
              <a:rPr lang="en-US" altLang="ko-KR" sz="1600" dirty="0" err="1">
                <a:solidFill>
                  <a:srgbClr val="FF0000"/>
                </a:solidFill>
              </a:rPr>
              <a:t>sendMail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updateCeo.getEno</a:t>
            </a:r>
            <a:r>
              <a:rPr lang="en-US" altLang="ko-KR" sz="1600" dirty="0">
                <a:solidFill>
                  <a:srgbClr val="FF0000"/>
                </a:solidFill>
              </a:rPr>
              <a:t>(), </a:t>
            </a:r>
            <a:r>
              <a:rPr lang="en-US" altLang="ko-KR" sz="1600" dirty="0" err="1">
                <a:solidFill>
                  <a:srgbClr val="FF0000"/>
                </a:solidFill>
              </a:rPr>
              <a:t>ranNum</a:t>
            </a:r>
            <a:r>
              <a:rPr lang="en-US" altLang="ko-KR" sz="1600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catch (</a:t>
            </a:r>
            <a:r>
              <a:rPr lang="en-US" altLang="ko-KR" sz="1200" dirty="0" err="1">
                <a:solidFill>
                  <a:prstClr val="black"/>
                </a:solidFill>
              </a:rPr>
              <a:t>MessagingException</a:t>
            </a:r>
            <a:r>
              <a:rPr lang="en-US" altLang="ko-KR" sz="1200" dirty="0">
                <a:solidFill>
                  <a:prstClr val="black"/>
                </a:solidFill>
              </a:rPr>
              <a:t> e)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e.printStackTrace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8944" y="3707627"/>
            <a:ext cx="2944536" cy="646331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메일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repository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String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89084" y="4884793"/>
            <a:ext cx="1374396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email</a:t>
            </a:r>
            <a:r>
              <a:rPr lang="ko-KR" altLang="en-US" sz="1200" dirty="0">
                <a:solidFill>
                  <a:srgbClr val="FF0000"/>
                </a:solidFill>
              </a:rPr>
              <a:t>발송 </a:t>
            </a:r>
            <a:r>
              <a:rPr lang="en-US" altLang="ko-KR" sz="1200" dirty="0" smtClean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&lt;Mapper&gt;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email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endParaRPr lang="en-US" altLang="ko-KR" sz="1200" u="sng" dirty="0" smtClean="0">
              <a:solidFill>
                <a:prstClr val="black"/>
              </a:solidFill>
            </a:endParaRPr>
          </a:p>
          <a:p>
            <a:r>
              <a:rPr lang="en-US" altLang="ko-KR" sz="1200" u="sng" dirty="0" smtClean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756956" y="4278385"/>
            <a:ext cx="4583411" cy="74882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129564" y="4353958"/>
            <a:ext cx="0" cy="48688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1537215" y="2516697"/>
            <a:ext cx="677479" cy="13788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356823" y="503295"/>
            <a:ext cx="2422454" cy="2868068"/>
            <a:chOff x="233970" y="628315"/>
            <a:chExt cx="3248025" cy="41052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1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31802"/>
            <a:ext cx="863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socket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통신을 통한 채팅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처리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: </a:t>
            </a:r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566336"/>
            <a:ext cx="8638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통신 방식</a:t>
            </a:r>
            <a:r>
              <a:rPr lang="en-US" altLang="ko-KR" dirty="0" smtClean="0">
                <a:solidFill>
                  <a:prstClr val="black"/>
                </a:solidFill>
              </a:rPr>
              <a:t>      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2) </a:t>
            </a:r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3) </a:t>
            </a:r>
            <a:r>
              <a:rPr lang="en-US" altLang="ko-KR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4)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front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지원되는 </a:t>
            </a:r>
            <a:r>
              <a:rPr lang="ko-KR" altLang="en-US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전송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end(java)</a:t>
            </a: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handler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15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5898" y="2464033"/>
            <a:ext cx="403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웹 소켓을 통한 서버와의 연결 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2832" y="5051080"/>
            <a:ext cx="32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접속종료 후 처리할 </a:t>
            </a:r>
            <a:r>
              <a:rPr lang="ko-KR" altLang="en-US" dirty="0" err="1" smtClean="0">
                <a:solidFill>
                  <a:prstClr val="black"/>
                </a:solidFill>
              </a:rPr>
              <a:t>메서드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6316"/>
            <a:ext cx="4185898" cy="325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185898" y="726316"/>
            <a:ext cx="4958102" cy="107150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View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C:\Users\507-20\Desktop\img\파일 업로드\접속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32" y="923782"/>
            <a:ext cx="4842933" cy="6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/>
          <p:nvPr/>
        </p:nvCxnSpPr>
        <p:spPr>
          <a:xfrm flipV="1">
            <a:off x="2738624" y="726316"/>
            <a:ext cx="1464208" cy="1304191"/>
          </a:xfrm>
          <a:prstGeom prst="bentConnector3">
            <a:avLst>
              <a:gd name="adj1" fmla="val 29183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-3391" y="4737272"/>
            <a:ext cx="4185898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5B9BD5">
                    <a:lumMod val="50000"/>
                  </a:srgbClr>
                </a:solidFill>
                <a:latin typeface="Consolas" panose="020B0609020204030204" pitchFamily="49" charset="0"/>
              </a:rPr>
              <a:t>Business Logic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과 프로젝트에 참여중인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, PM, 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팀원만 사용가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능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채팅입장 버튼으로 접속이 가능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메시지 전송 시 접속중인 인원에게 내용이 보여진다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나가기 버튼으로 접속 종료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85898" y="3088983"/>
            <a:ext cx="4859868" cy="119035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View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29" name="Picture 5" descr="C:\Users\507-20\Desktop\img\파일 업로드\종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32" y="3355416"/>
            <a:ext cx="4162235" cy="8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/>
          <p:nvPr/>
        </p:nvCxnSpPr>
        <p:spPr>
          <a:xfrm>
            <a:off x="3175000" y="2212387"/>
            <a:ext cx="1503647" cy="876596"/>
          </a:xfrm>
          <a:prstGeom prst="bentConnector3">
            <a:avLst>
              <a:gd name="adj1" fmla="val 50563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185898" y="1761856"/>
            <a:ext cx="4958102" cy="7021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rgbClr val="FF0000"/>
                </a:solidFill>
              </a:rPr>
              <a:t>Handler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C:\Users\507-20\Desktop\img\파일 업로드\핸들 접속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49" y="2005106"/>
            <a:ext cx="4778565" cy="3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185898" y="4279341"/>
            <a:ext cx="4859867" cy="7021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rgbClr val="FF0000"/>
                </a:solidFill>
              </a:rPr>
              <a:t>Handler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31" name="Picture 7" descr="C:\Users\507-20\Desktop\img\파일 업로드\핸들 종료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49" y="4510119"/>
            <a:ext cx="4663451" cy="28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7-20\Desktop\img\파일 업로드\채팅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76" y="802501"/>
            <a:ext cx="4184276" cy="324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85898" y="726316"/>
            <a:ext cx="4958102" cy="136575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View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85898" y="2092069"/>
            <a:ext cx="4958102" cy="7021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rgbClr val="FF0000"/>
                </a:solidFill>
              </a:rPr>
              <a:t>Handler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85898" y="2794246"/>
            <a:ext cx="495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>
                <a:solidFill>
                  <a:prstClr val="black"/>
                </a:solidFill>
              </a:rPr>
              <a:t>메시지를 전송해주고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전송 받을 때 처리 내용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1" name="Picture 3" descr="C:\Users\507-20\Desktop\img\파일 업로드\핸들 전송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203" y="2344687"/>
            <a:ext cx="4512708" cy="36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img\파일 업로드\전송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91372"/>
            <a:ext cx="3048000" cy="11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3234267" y="2552052"/>
            <a:ext cx="95163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185898" y="3363356"/>
            <a:ext cx="4958102" cy="136575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View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2053" name="Picture 5" descr="C:\Users\507-20\Desktop\img\파일 업로드\화면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4" y="3610958"/>
            <a:ext cx="4658254" cy="8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3479800" y="3610958"/>
            <a:ext cx="69426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85898" y="4743087"/>
            <a:ext cx="495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메시지 화면 출력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3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632" y="1501825"/>
            <a:ext cx="863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/>
                </a:solidFill>
              </a:rPr>
              <a:t>팀 프로젝트 계획 및 예약</a:t>
            </a: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prstClr val="black"/>
                </a:solidFill>
              </a:rPr>
              <a:t>프로젝트를 성공적으로 완료하려면 많은 업무</a:t>
            </a:r>
            <a:r>
              <a:rPr lang="en-US" altLang="ko-KR" smtClean="0">
                <a:solidFill>
                  <a:prstClr val="black"/>
                </a:solidFill>
              </a:rPr>
              <a:t>(Task)</a:t>
            </a:r>
            <a:r>
              <a:rPr lang="ko-KR" altLang="en-US" smtClean="0">
                <a:solidFill>
                  <a:prstClr val="black"/>
                </a:solidFill>
              </a:rPr>
              <a:t>를 제어하고 일정대로 완료되었는지 확인해야 한다</a:t>
            </a:r>
            <a:r>
              <a:rPr lang="en-US" altLang="ko-KR" smtClean="0">
                <a:solidFill>
                  <a:prstClr val="black"/>
                </a:solidFill>
              </a:rPr>
              <a:t>. </a:t>
            </a:r>
            <a:r>
              <a:rPr lang="ko-KR" altLang="en-US" smtClean="0">
                <a:solidFill>
                  <a:prstClr val="black"/>
                </a:solidFill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mtClean="0">
                <a:solidFill>
                  <a:prstClr val="black"/>
                </a:solidFill>
              </a:rPr>
              <a:t>. </a:t>
            </a:r>
            <a:r>
              <a:rPr lang="ko-KR" altLang="en-US" smtClean="0">
                <a:solidFill>
                  <a:prstClr val="black"/>
                </a:solidFill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mtClean="0">
                <a:solidFill>
                  <a:prstClr val="black"/>
                </a:solidFill>
              </a:rPr>
              <a:t>.</a:t>
            </a: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prstClr val="black"/>
                </a:solidFill>
              </a:rPr>
              <a:t>간트차트</a:t>
            </a:r>
            <a:r>
              <a:rPr lang="en-US" altLang="ko-KR">
                <a:solidFill>
                  <a:prstClr val="black"/>
                </a:solidFill>
              </a:rPr>
              <a:t>(Gantt Chart)</a:t>
            </a:r>
            <a:r>
              <a:rPr lang="ko-KR" altLang="en-US">
                <a:solidFill>
                  <a:prstClr val="black"/>
                </a:solidFill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>
                <a:solidFill>
                  <a:prstClr val="black"/>
                </a:solidFill>
              </a:rPr>
              <a:t>. </a:t>
            </a:r>
            <a:r>
              <a:rPr lang="ko-KR" altLang="en-US">
                <a:solidFill>
                  <a:prstClr val="black"/>
                </a:solidFill>
              </a:rPr>
              <a:t>이를 통해 프로젝트의 관련 업무 및 완료 시기를 즉각적으로 확인할 수 있다</a:t>
            </a:r>
            <a:r>
              <a:rPr lang="en-US" altLang="ko-KR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46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31802"/>
            <a:ext cx="863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prstClr val="black"/>
                </a:solidFill>
              </a:rPr>
              <a:t>하이차트란</a:t>
            </a:r>
            <a:r>
              <a:rPr lang="en-US" altLang="ko-KR" smtClean="0">
                <a:solidFill>
                  <a:prstClr val="black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prstClr val="black"/>
                </a:solidFill>
              </a:rPr>
              <a:t>Javascript</a:t>
            </a:r>
            <a:r>
              <a:rPr lang="ko-KR" altLang="en-US" smtClean="0">
                <a:solidFill>
                  <a:prstClr val="black"/>
                </a:solidFill>
              </a:rPr>
              <a:t>를 이용해 웹의 통계적인 정보 시각화를 위해 사용되는 차트 라이브러리</a:t>
            </a:r>
            <a:endParaRPr lang="en-US" altLang="ko-KR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prstClr val="black"/>
                </a:solidFill>
              </a:rPr>
              <a:t>JSON </a:t>
            </a:r>
            <a:r>
              <a:rPr lang="ko-KR" altLang="en-US" smtClean="0">
                <a:solidFill>
                  <a:prstClr val="black"/>
                </a:solidFill>
              </a:rPr>
              <a:t>형식의 옵션을</a:t>
            </a:r>
            <a:r>
              <a:rPr lang="en-US" altLang="ko-KR" smtClean="0">
                <a:solidFill>
                  <a:prstClr val="black"/>
                </a:solidFill>
              </a:rPr>
              <a:t>	</a:t>
            </a:r>
            <a:r>
              <a:rPr lang="ko-KR" altLang="en-US" smtClean="0">
                <a:solidFill>
                  <a:prstClr val="black"/>
                </a:solidFill>
              </a:rPr>
              <a:t>사용하여 데이터 입력</a:t>
            </a:r>
            <a:r>
              <a:rPr lang="en-US" altLang="ko-KR" smtClean="0">
                <a:solidFill>
                  <a:prstClr val="black"/>
                </a:solidFill>
              </a:rPr>
              <a:t>, </a:t>
            </a:r>
            <a:r>
              <a:rPr lang="ko-KR" altLang="en-US" smtClean="0">
                <a:solidFill>
                  <a:prstClr val="black"/>
                </a:solidFill>
              </a:rPr>
              <a:t>옵션 설정이 가능하고 다양한 차트 유형을 제공</a:t>
            </a:r>
            <a:endParaRPr lang="en-US" altLang="ko-KR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prstClr val="black"/>
                </a:solidFill>
              </a:rPr>
              <a:t>장점 </a:t>
            </a:r>
            <a:r>
              <a:rPr lang="en-US" altLang="ko-KR" smtClean="0">
                <a:solidFill>
                  <a:prstClr val="black"/>
                </a:solidFill>
              </a:rPr>
              <a:t>:</a:t>
            </a:r>
            <a:r>
              <a:rPr lang="ko-KR" altLang="en-US" smtClean="0">
                <a:solidFill>
                  <a:prstClr val="black"/>
                </a:solidFill>
              </a:rPr>
              <a:t> 데이터 시각화 라이브러리인 </a:t>
            </a:r>
            <a:r>
              <a:rPr lang="en-US" altLang="ko-KR" smtClean="0">
                <a:solidFill>
                  <a:prstClr val="black"/>
                </a:solidFill>
              </a:rPr>
              <a:t>D3.js</a:t>
            </a:r>
            <a:r>
              <a:rPr lang="ko-KR" altLang="en-US" smtClean="0">
                <a:solidFill>
                  <a:prstClr val="black"/>
                </a:solidFill>
              </a:rPr>
              <a:t> 보다 사용하기 쉽다</a:t>
            </a:r>
            <a:r>
              <a:rPr lang="en-US" altLang="ko-KR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632" y="3726085"/>
            <a:ext cx="863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prstClr val="black"/>
                </a:solidFill>
              </a:rPr>
              <a:t>적용 부분</a:t>
            </a:r>
            <a:endParaRPr lang="en-US" altLang="ko-KR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prstClr val="black"/>
                </a:solidFill>
              </a:rPr>
              <a:t>일정관리에서 </a:t>
            </a:r>
            <a:r>
              <a:rPr lang="en-US" altLang="ko-KR" smtClean="0">
                <a:solidFill>
                  <a:prstClr val="black"/>
                </a:solidFill>
              </a:rPr>
              <a:t>PM</a:t>
            </a:r>
            <a:r>
              <a:rPr lang="ko-KR" altLang="en-US" smtClean="0">
                <a:solidFill>
                  <a:prstClr val="black"/>
                </a:solidFill>
              </a:rPr>
              <a:t>과 팀원의 일정을 파악할 수 있는 </a:t>
            </a:r>
            <a:r>
              <a:rPr lang="en-US" altLang="ko-KR" smtClean="0">
                <a:solidFill>
                  <a:prstClr val="black"/>
                </a:solidFill>
              </a:rPr>
              <a:t>Gantt Chart </a:t>
            </a:r>
            <a:r>
              <a:rPr lang="ko-KR" altLang="en-US" smtClean="0">
                <a:solidFill>
                  <a:prstClr val="black"/>
                </a:solidFill>
              </a:rPr>
              <a:t>사용</a:t>
            </a:r>
            <a:endParaRPr lang="en-US" altLang="ko-KR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607777"/>
            <a:ext cx="4157385" cy="26941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460912"/>
            <a:ext cx="2829320" cy="2572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556819"/>
            <a:ext cx="8245242" cy="5680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302203"/>
            <a:ext cx="4361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prstClr val="black"/>
                </a:solidFill>
              </a:rPr>
              <a:t>Highcharts</a:t>
            </a:r>
            <a:r>
              <a:rPr lang="ko-KR" altLang="en-US" sz="1400" smtClean="0">
                <a:solidFill>
                  <a:prstClr val="black"/>
                </a:solidFill>
              </a:rPr>
              <a:t>를 사용할 웹페이지에 </a:t>
            </a:r>
            <a:r>
              <a:rPr lang="en-US" altLang="ko-KR" sz="1400" smtClean="0">
                <a:solidFill>
                  <a:prstClr val="black"/>
                </a:solidFill>
              </a:rPr>
              <a:t>script </a:t>
            </a:r>
            <a:r>
              <a:rPr lang="ko-KR" altLang="en-US" sz="1400" smtClean="0">
                <a:solidFill>
                  <a:prstClr val="black"/>
                </a:solidFill>
              </a:rPr>
              <a:t>태그로 위의 세가지 </a:t>
            </a:r>
            <a:r>
              <a:rPr lang="en-US" altLang="ko-KR" sz="1400" smtClean="0">
                <a:solidFill>
                  <a:prstClr val="black"/>
                </a:solidFill>
              </a:rPr>
              <a:t>js </a:t>
            </a:r>
            <a:r>
              <a:rPr lang="ko-KR" altLang="en-US" sz="1400" smtClean="0">
                <a:solidFill>
                  <a:prstClr val="black"/>
                </a:solidFill>
              </a:rPr>
              <a:t>추가한다</a:t>
            </a:r>
            <a:r>
              <a:rPr lang="en-US" altLang="ko-KR" sz="140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400" smtClean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prstClr val="black"/>
                </a:solidFill>
              </a:rPr>
              <a:t>script</a:t>
            </a:r>
            <a:r>
              <a:rPr lang="ko-KR" altLang="en-US" sz="1400" smtClean="0">
                <a:solidFill>
                  <a:prstClr val="black"/>
                </a:solidFill>
              </a:rPr>
              <a:t>단에서 아래와 같은 형태로 선언한다</a:t>
            </a:r>
            <a:r>
              <a:rPr lang="en-US" altLang="ko-KR" sz="1400" smtClean="0">
                <a:solidFill>
                  <a:prstClr val="black"/>
                </a:solidFill>
              </a:rPr>
              <a:t>.</a:t>
            </a:r>
            <a:endParaRPr lang="en-US" altLang="ko-KR" sz="1400">
              <a:solidFill>
                <a:prstClr val="black"/>
              </a:solidFill>
            </a:endParaRPr>
          </a:p>
          <a:p>
            <a:r>
              <a:rPr lang="en-US" altLang="ko-KR" sz="1400" smtClean="0">
                <a:solidFill>
                  <a:prstClr val="black"/>
                </a:solidFill>
              </a:rPr>
              <a:t>Highcharts.</a:t>
            </a:r>
            <a:r>
              <a:rPr lang="ko-KR" altLang="en-US" sz="1400" smtClean="0">
                <a:solidFill>
                  <a:prstClr val="black"/>
                </a:solidFill>
              </a:rPr>
              <a:t>사용할 </a:t>
            </a:r>
            <a:r>
              <a:rPr lang="en-US" altLang="ko-KR" sz="1400">
                <a:solidFill>
                  <a:prstClr val="black"/>
                </a:solidFill>
              </a:rPr>
              <a:t>chart</a:t>
            </a:r>
            <a:r>
              <a:rPr lang="ko-KR" altLang="en-US" sz="1400">
                <a:solidFill>
                  <a:prstClr val="black"/>
                </a:solidFill>
              </a:rPr>
              <a:t>종류</a:t>
            </a:r>
            <a:r>
              <a:rPr lang="en-US" altLang="ko-KR" sz="1400">
                <a:solidFill>
                  <a:prstClr val="black"/>
                </a:solidFill>
              </a:rPr>
              <a:t>(</a:t>
            </a:r>
            <a:r>
              <a:rPr lang="ko-KR" altLang="en-US" sz="1400">
                <a:solidFill>
                  <a:prstClr val="black"/>
                </a:solidFill>
              </a:rPr>
              <a:t>차트가 입력될</a:t>
            </a:r>
            <a:r>
              <a:rPr lang="en-US" altLang="ko-KR" sz="1400">
                <a:solidFill>
                  <a:prstClr val="black"/>
                </a:solidFill>
              </a:rPr>
              <a:t> div, </a:t>
            </a:r>
            <a:r>
              <a:rPr lang="ko-KR" altLang="en-US" sz="1400">
                <a:solidFill>
                  <a:prstClr val="black"/>
                </a:solidFill>
              </a:rPr>
              <a:t>차트 입력정보</a:t>
            </a:r>
            <a:r>
              <a:rPr lang="en-US" altLang="ko-KR" sz="1400">
                <a:solidFill>
                  <a:prstClr val="black"/>
                </a:solidFill>
              </a:rPr>
              <a:t>(JSON</a:t>
            </a:r>
            <a:r>
              <a:rPr lang="en-US" altLang="ko-KR" sz="1400" smtClean="0">
                <a:solidFill>
                  <a:prstClr val="black"/>
                </a:solidFill>
              </a:rPr>
              <a:t>))</a:t>
            </a:r>
          </a:p>
          <a:p>
            <a:endParaRPr lang="en-US" altLang="ko-KR" sz="140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prstClr val="black"/>
                </a:solidFill>
              </a:rPr>
              <a:t>차트 입력정보에는 </a:t>
            </a:r>
            <a:r>
              <a:rPr lang="en-US" altLang="ko-KR" sz="1400" smtClean="0">
                <a:solidFill>
                  <a:prstClr val="black"/>
                </a:solidFill>
              </a:rPr>
              <a:t>JSON</a:t>
            </a:r>
            <a:r>
              <a:rPr lang="ko-KR" altLang="en-US" sz="1400" smtClean="0">
                <a:solidFill>
                  <a:prstClr val="black"/>
                </a:solidFill>
              </a:rPr>
              <a:t>데이터를 통째로 넣을 수 있다</a:t>
            </a:r>
            <a:r>
              <a:rPr lang="en-US" altLang="ko-KR" sz="1400" smtClean="0">
                <a:solidFill>
                  <a:prstClr val="black"/>
                </a:solidFill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</a:rPr>
              <a:t>가독성을 위해서 입력정보를 분리해서 입력하는 것을 추천</a:t>
            </a:r>
            <a:endParaRPr lang="en-US" altLang="ko-KR" sz="1400" smtClean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prstClr val="black"/>
                </a:solidFill>
              </a:rPr>
              <a:t>차트 입력 정보</a:t>
            </a:r>
            <a:r>
              <a:rPr lang="en-US" altLang="ko-KR" sz="1400" smtClean="0">
                <a:solidFill>
                  <a:prstClr val="black"/>
                </a:solidFill>
              </a:rPr>
              <a:t>, </a:t>
            </a:r>
            <a:r>
              <a:rPr lang="ko-KR" altLang="en-US" sz="1400" smtClean="0">
                <a:solidFill>
                  <a:prstClr val="black"/>
                </a:solidFill>
              </a:rPr>
              <a:t>하위 항목에도 </a:t>
            </a:r>
            <a:r>
              <a:rPr lang="en-US" altLang="ko-KR" sz="1400" smtClean="0">
                <a:solidFill>
                  <a:prstClr val="black"/>
                </a:solidFill>
              </a:rPr>
              <a:t>JSON</a:t>
            </a:r>
            <a:r>
              <a:rPr lang="ko-KR" altLang="en-US" sz="1400" smtClean="0">
                <a:solidFill>
                  <a:prstClr val="black"/>
                </a:solidFill>
              </a:rPr>
              <a:t>형식으로 데이터를 입력할 수 있다</a:t>
            </a:r>
            <a:r>
              <a:rPr lang="en-US" altLang="ko-KR" sz="1400" smtClean="0">
                <a:solidFill>
                  <a:prstClr val="black"/>
                </a:solidFill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smtClean="0">
                <a:solidFill>
                  <a:prstClr val="black"/>
                </a:solidFill>
              </a:rPr>
              <a:t>series : </a:t>
            </a:r>
            <a:r>
              <a:rPr lang="ko-KR" altLang="en-US" sz="1200" smtClean="0">
                <a:solidFill>
                  <a:prstClr val="black"/>
                </a:solidFill>
              </a:rPr>
              <a:t>차트 데이터</a:t>
            </a:r>
            <a:endParaRPr lang="en-US" altLang="ko-KR" sz="1200" smtClean="0">
              <a:solidFill>
                <a:prstClr val="black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smtClean="0">
                <a:solidFill>
                  <a:prstClr val="black"/>
                </a:solidFill>
              </a:rPr>
              <a:t>tooltip : </a:t>
            </a:r>
            <a:r>
              <a:rPr lang="ko-KR" altLang="en-US" sz="1200" smtClean="0">
                <a:solidFill>
                  <a:prstClr val="black"/>
                </a:solidFill>
              </a:rPr>
              <a:t>툴팁 데이터</a:t>
            </a:r>
            <a:endParaRPr lang="en-US" altLang="ko-KR" sz="1200" smtClean="0">
              <a:solidFill>
                <a:prstClr val="black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smtClean="0">
                <a:solidFill>
                  <a:prstClr val="black"/>
                </a:solidFill>
              </a:rPr>
              <a:t>title : </a:t>
            </a:r>
            <a:r>
              <a:rPr lang="ko-KR" altLang="en-US" sz="1200" smtClean="0">
                <a:solidFill>
                  <a:prstClr val="black"/>
                </a:solidFill>
              </a:rPr>
              <a:t>차트명 데이터</a:t>
            </a:r>
            <a:endParaRPr lang="en-US" altLang="ko-KR" sz="1200" smtClean="0">
              <a:solidFill>
                <a:prstClr val="black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smtClean="0">
                <a:solidFill>
                  <a:prstClr val="black"/>
                </a:solidFill>
              </a:rPr>
              <a:t>xAxis : X</a:t>
            </a:r>
            <a:r>
              <a:rPr lang="ko-KR" altLang="en-US" sz="1200" smtClean="0">
                <a:solidFill>
                  <a:prstClr val="black"/>
                </a:solidFill>
              </a:rPr>
              <a:t>축 데이터</a:t>
            </a:r>
            <a:endParaRPr lang="en-US" altLang="ko-KR" sz="1200" smtClean="0">
              <a:solidFill>
                <a:prstClr val="black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smtClean="0">
                <a:solidFill>
                  <a:prstClr val="black"/>
                </a:solidFill>
              </a:rPr>
              <a:t>yAxis : Y</a:t>
            </a:r>
            <a:r>
              <a:rPr lang="ko-KR" altLang="en-US" sz="1200" smtClean="0">
                <a:solidFill>
                  <a:prstClr val="black"/>
                </a:solidFill>
              </a:rPr>
              <a:t>축 데이터</a:t>
            </a:r>
            <a:endParaRPr lang="en-US" altLang="ko-KR" sz="12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1676791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Example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0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plugin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7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대분류를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적어주세요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9"/>
            <a:ext cx="9020432" cy="2362854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248872" y="3166022"/>
            <a:ext cx="3324341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HTML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select class="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option value="name"&gt;</a:t>
            </a:r>
            <a:r>
              <a:rPr lang="ko-KR" altLang="en-US" sz="1200" b="1" dirty="0">
                <a:solidFill>
                  <a:prstClr val="black"/>
                </a:solidFill>
              </a:rPr>
              <a:t>이름</a:t>
            </a:r>
            <a:r>
              <a:rPr lang="en-US" altLang="ko-KR" sz="1200" b="1" dirty="0">
                <a:solidFill>
                  <a:prstClr val="black"/>
                </a:solidFill>
              </a:rPr>
              <a:t>&lt;/option 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option value="grade"&gt;</a:t>
            </a:r>
            <a:r>
              <a:rPr lang="ko-KR" altLang="en-US" sz="1200" b="1" dirty="0">
                <a:solidFill>
                  <a:prstClr val="black"/>
                </a:solidFill>
              </a:rPr>
              <a:t>직급</a:t>
            </a:r>
            <a:r>
              <a:rPr lang="en-US" altLang="ko-KR" sz="1200" b="1" dirty="0">
                <a:solidFill>
                  <a:prstClr val="black"/>
                </a:solidFill>
              </a:rPr>
              <a:t>&lt;/option 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</a:rPr>
              <a:t>"&gt;</a:t>
            </a:r>
            <a:r>
              <a:rPr lang="ko-KR" altLang="en-US" sz="1200" b="1" dirty="0">
                <a:solidFill>
                  <a:prstClr val="black"/>
                </a:solidFill>
              </a:rPr>
              <a:t>부서</a:t>
            </a:r>
            <a:r>
              <a:rPr lang="en-US" altLang="ko-KR" sz="1200" b="1" dirty="0">
                <a:solidFill>
                  <a:prstClr val="black"/>
                </a:solidFill>
              </a:rPr>
              <a:t>&lt;/option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&lt;/</a:t>
            </a:r>
            <a:r>
              <a:rPr lang="en-US" altLang="ko-KR" sz="1200" b="1" dirty="0">
                <a:solidFill>
                  <a:prstClr val="black"/>
                </a:solidFill>
              </a:rPr>
              <a:t>select&gt;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01308" y="6123237"/>
            <a:ext cx="5457568" cy="4616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HTML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="name" </a:t>
            </a:r>
            <a:r>
              <a:rPr lang="en-US" altLang="ko-KR" sz="1200" b="1" dirty="0">
                <a:solidFill>
                  <a:prstClr val="black"/>
                </a:solidFill>
              </a:rPr>
              <a:t>placeholder="</a:t>
            </a:r>
            <a:r>
              <a:rPr lang="ko-KR" altLang="en-US" sz="1200" b="1" dirty="0">
                <a:solidFill>
                  <a:prstClr val="black"/>
                </a:solidFill>
              </a:rPr>
              <a:t>검색</a:t>
            </a:r>
            <a:r>
              <a:rPr lang="en-US" altLang="ko-KR" sz="1200" b="1" dirty="0">
                <a:solidFill>
                  <a:prstClr val="black"/>
                </a:solidFill>
              </a:rPr>
              <a:t>"/&gt;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60078" y="4791743"/>
            <a:ext cx="3874871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Script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583309" y="841415"/>
            <a:ext cx="0" cy="256451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573710" y="3548543"/>
            <a:ext cx="0" cy="144231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573710" y="5394121"/>
            <a:ext cx="9599" cy="95994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5400000" flipH="1" flipV="1">
            <a:off x="3350862" y="3495996"/>
            <a:ext cx="4146327" cy="1569820"/>
          </a:xfrm>
          <a:prstGeom prst="bentConnector3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7" y="1125866"/>
            <a:ext cx="2695951" cy="49536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80" y="1815776"/>
            <a:ext cx="2705478" cy="34294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7" y="1618525"/>
            <a:ext cx="2867425" cy="257211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6179953" y="766119"/>
            <a:ext cx="0" cy="49430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978780" y="1125866"/>
            <a:ext cx="2869162" cy="1032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48873" y="3166022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60078" y="4791743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1308" y="612323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436" y="2801542"/>
            <a:ext cx="364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답글은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level</a:t>
            </a:r>
            <a:r>
              <a:rPr lang="ko-KR" altLang="en-US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만큼 간격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ko-KR" altLang="en-US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C:\Users\507-20\Desktop\img\파일 업로드\대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" y="662517"/>
            <a:ext cx="8052297" cy="20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784600" y="2793075"/>
            <a:ext cx="5200511" cy="32316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View</a:t>
            </a: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3075" name="Picture 3" descr="C:\Users\507-20\Desktop\img\파일 업로드\답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65" y="3122444"/>
            <a:ext cx="4699482" cy="12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507-20\Desktop\img\파일 업로드\답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383" y="4775434"/>
            <a:ext cx="4834178" cy="86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784600" y="2801542"/>
            <a:ext cx="1067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84600" y="4426997"/>
            <a:ext cx="1067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4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572934" y="662261"/>
            <a:ext cx="5412178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WEB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View</a:t>
            </a: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160793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57" y="2474453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572934" y="3447266"/>
            <a:ext cx="5412178" cy="307776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APP</a:t>
            </a:r>
          </a:p>
          <a:p>
            <a:r>
              <a:rPr lang="en-US" altLang="ko-KR" sz="12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Main.java</a:t>
            </a: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ArrayList.java</a:t>
            </a: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</p:txBody>
      </p:sp>
      <p:pic>
        <p:nvPicPr>
          <p:cNvPr id="4100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6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655" y="3943259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32" y="4701224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27" y="5416746"/>
            <a:ext cx="3278254" cy="10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572934" y="902454"/>
            <a:ext cx="1067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72934" y="2156412"/>
            <a:ext cx="1067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7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572934" y="662261"/>
            <a:ext cx="5412178" cy="196977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WEB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72934" y="2741441"/>
            <a:ext cx="5412178" cy="3631763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APP</a:t>
            </a:r>
          </a:p>
          <a:p>
            <a:r>
              <a:rPr lang="en-US" altLang="ko-KR" sz="1200" dirty="0" smtClean="0">
                <a:solidFill>
                  <a:srgbClr val="70AD47"/>
                </a:solidFill>
                <a:latin typeface="Consolas" panose="020B0609020204030204" pitchFamily="49" charset="0"/>
              </a:rPr>
              <a:t>Main.java</a:t>
            </a: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70AD47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70AD47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63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03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8438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5125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32" y="3251439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7620000" y="3405100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20000" y="3449925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5126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63" y="3975241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363" y="3696146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30363" y="4275805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128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26" y="4559226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703726" y="599335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72934" y="902454"/>
            <a:ext cx="1067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7" name="Picture 5" descr="C:\Users\508-19\Desktop\업무수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4" y="5340428"/>
            <a:ext cx="4098428" cy="14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628" y="4134418"/>
            <a:ext cx="6074978" cy="11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508-19\Desktop\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0" y="926515"/>
            <a:ext cx="8313583" cy="289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3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업무현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73331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9" y="1188719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13" y="1814995"/>
            <a:ext cx="5533385" cy="108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214" y="3188760"/>
            <a:ext cx="49244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508-19\Desktop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81" y="5491239"/>
            <a:ext cx="5668817" cy="2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0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업무현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73331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098" name="Picture 2" descr="C:\Users\508-19\Desktop\안드검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98" y="1093573"/>
            <a:ext cx="2785147" cy="42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508-19\Desktop\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281" y="3833491"/>
            <a:ext cx="5506118" cy="4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508-19\Desktop\ㄳ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85" y="2967524"/>
            <a:ext cx="4316629" cy="2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508-19\Desktop\5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85" y="2061411"/>
            <a:ext cx="3905173" cy="71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072"/>
          <a:stretch/>
        </p:blipFill>
        <p:spPr>
          <a:xfrm>
            <a:off x="115331" y="675080"/>
            <a:ext cx="8810383" cy="178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8" y="2750791"/>
            <a:ext cx="2589255" cy="10089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38" y="3928139"/>
            <a:ext cx="6305550" cy="8382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5371" y="2356016"/>
            <a:ext cx="6631460" cy="2410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370" y="23705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5371" y="4934770"/>
            <a:ext cx="6631460" cy="14619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indent="-228600">
              <a:spcBef>
                <a:spcPts val="120"/>
              </a:spcBef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5370" y="49509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048367" y="1942304"/>
            <a:ext cx="951470" cy="611736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94C3BB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rgbClr val="94C3BB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rgbClr val="94C3BB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89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12" y="2351795"/>
            <a:ext cx="2779828" cy="18043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7" y="4235471"/>
            <a:ext cx="3559943" cy="2374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2" y="787933"/>
            <a:ext cx="5695838" cy="33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7" y="4235471"/>
            <a:ext cx="3559943" cy="2374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2" y="787933"/>
            <a:ext cx="5695838" cy="3368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40" y="647021"/>
            <a:ext cx="4376500" cy="288902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4" name="직선 화살표 연결선 13"/>
          <p:cNvCxnSpPr/>
          <p:nvPr/>
        </p:nvCxnSpPr>
        <p:spPr>
          <a:xfrm flipH="1" flipV="1">
            <a:off x="5264727" y="3536043"/>
            <a:ext cx="7964" cy="2060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7" y="3886995"/>
            <a:ext cx="5039428" cy="125663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6" name="직선 화살표 연결선 15"/>
          <p:cNvCxnSpPr/>
          <p:nvPr/>
        </p:nvCxnSpPr>
        <p:spPr>
          <a:xfrm>
            <a:off x="2248271" y="2899482"/>
            <a:ext cx="0" cy="9875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5263397" y="4936191"/>
            <a:ext cx="38002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7" y="4235471"/>
            <a:ext cx="3559943" cy="2374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2" y="787933"/>
            <a:ext cx="5695838" cy="3368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2" y="3309725"/>
            <a:ext cx="4726867" cy="330057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45" y="2249827"/>
            <a:ext cx="7363995" cy="61741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6" name="직선 화살표 연결선 15"/>
          <p:cNvCxnSpPr/>
          <p:nvPr/>
        </p:nvCxnSpPr>
        <p:spPr>
          <a:xfrm>
            <a:off x="5008639" y="5618028"/>
            <a:ext cx="6771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4" idx="2"/>
          </p:cNvCxnSpPr>
          <p:nvPr/>
        </p:nvCxnSpPr>
        <p:spPr>
          <a:xfrm flipV="1">
            <a:off x="5141343" y="2867244"/>
            <a:ext cx="0" cy="763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7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12" y="2351795"/>
            <a:ext cx="2779828" cy="18043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97" y="4235471"/>
            <a:ext cx="3559943" cy="23748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2" y="787933"/>
            <a:ext cx="5695838" cy="33681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702" y="819598"/>
            <a:ext cx="5114112" cy="155833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5" name="직선 화살표 연결선 14"/>
          <p:cNvCxnSpPr>
            <a:stCxn id="12" idx="0"/>
          </p:cNvCxnSpPr>
          <p:nvPr/>
        </p:nvCxnSpPr>
        <p:spPr>
          <a:xfrm>
            <a:off x="7433426" y="2351795"/>
            <a:ext cx="11083" cy="2713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" y="3121270"/>
            <a:ext cx="6464654" cy="126267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1" name="직선 화살표 연결선 20"/>
          <p:cNvCxnSpPr/>
          <p:nvPr/>
        </p:nvCxnSpPr>
        <p:spPr>
          <a:xfrm>
            <a:off x="2237971" y="2832002"/>
            <a:ext cx="11083" cy="2713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6260758" y="4383941"/>
            <a:ext cx="11083" cy="2713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3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8" y="845910"/>
            <a:ext cx="8161724" cy="42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8" y="845910"/>
            <a:ext cx="8161724" cy="4211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88" y="4511323"/>
            <a:ext cx="5979641" cy="96343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17" y="1573258"/>
            <a:ext cx="5149212" cy="1025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88" y="5651336"/>
            <a:ext cx="4435675" cy="61299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4561878" y="1263521"/>
            <a:ext cx="12007" cy="293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stCxn id="9" idx="2"/>
          </p:cNvCxnSpPr>
          <p:nvPr/>
        </p:nvCxnSpPr>
        <p:spPr>
          <a:xfrm>
            <a:off x="5507509" y="5474754"/>
            <a:ext cx="0" cy="1765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5507508" y="4024434"/>
            <a:ext cx="1" cy="4926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5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8" y="845910"/>
            <a:ext cx="8161724" cy="4211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5" y="1320193"/>
            <a:ext cx="6513949" cy="15014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65" y="3552612"/>
            <a:ext cx="6870063" cy="286200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713445" y="5938198"/>
            <a:ext cx="2854425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refno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기준으로 계층형 구조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14460" y="5962637"/>
            <a:ext cx="2598985" cy="290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14460" y="4614534"/>
            <a:ext cx="5388366" cy="7681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63699" y="5381336"/>
            <a:ext cx="3639127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계층형 구조에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Rank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를 매겨서 순번 표시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8" y="845910"/>
            <a:ext cx="8161724" cy="42112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1" y="34694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1" y="2369569"/>
            <a:ext cx="3761543" cy="10819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8" y="6191100"/>
            <a:ext cx="4203336" cy="23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677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057525"/>
            <a:ext cx="8640000" cy="3824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78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057525"/>
            <a:ext cx="8640000" cy="382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" y="2495617"/>
            <a:ext cx="6754044" cy="875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4" y="3470582"/>
            <a:ext cx="6754044" cy="302549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235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8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</a:p>
          <a:p>
            <a:r>
              <a:rPr lang="en-US" altLang="ko-KR" sz="28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8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4203" y="691979"/>
            <a:ext cx="4267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Sender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- chatting</a:t>
            </a: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asyPieChart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55782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Framework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698257" y="2940908"/>
            <a:ext cx="3946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3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057525"/>
            <a:ext cx="8640000" cy="382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08" y="5603084"/>
            <a:ext cx="4217904" cy="91124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10" y="874825"/>
            <a:ext cx="5379491" cy="221594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10" y="3225426"/>
            <a:ext cx="5388902" cy="232562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263374" y="2194127"/>
            <a:ext cx="3534627" cy="725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위쪽은 할당된 업무의 상위업무</a:t>
            </a:r>
            <a:endParaRPr lang="en-US" altLang="ko-KR" sz="140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아래쪽은 본인에게 할당된 업무</a:t>
            </a:r>
            <a:endParaRPr lang="en-US" altLang="ko-KR" sz="140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두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SQL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문을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UNION ALL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13693" y="5898477"/>
            <a:ext cx="2151385" cy="505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자신에게 할당된 업무의 </a:t>
            </a:r>
            <a:endParaRPr lang="en-US" altLang="ko-KR" sz="140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상위업무번호 리스트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23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057525"/>
            <a:ext cx="8640000" cy="382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14" y="2415193"/>
            <a:ext cx="3619318" cy="97494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46" y="6266830"/>
            <a:ext cx="3663254" cy="225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14" y="34694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01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17833" y="2808841"/>
            <a:ext cx="3870841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81422" y="280907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>
              <a:solidFill>
                <a:srgbClr val="5B9BD5">
                  <a:lumMod val="50000"/>
                </a:srgbClr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5B9BD5">
                  <a:lumMod val="50000"/>
                </a:srgbClr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3" y="3244925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7" y="4515342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17833" y="2808841"/>
            <a:ext cx="95194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89187" y="280884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40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7832" y="2130903"/>
            <a:ext cx="4417229" cy="286232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81422" y="2131136"/>
            <a:ext cx="3870841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>
              <a:solidFill>
                <a:srgbClr val="5B9BD5">
                  <a:lumMod val="50000"/>
                </a:srgbClr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5B9BD5">
                  <a:lumMod val="50000"/>
                </a:srgbClr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forward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6" y="2500335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17831" y="213090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89187" y="213090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9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236" y="2613218"/>
            <a:ext cx="4417229" cy="415498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81422" y="279330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17375E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1"/>
          <a:stretch/>
        </p:blipFill>
        <p:spPr bwMode="auto">
          <a:xfrm>
            <a:off x="57667" y="520390"/>
            <a:ext cx="9020431" cy="190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0" y="2956851"/>
            <a:ext cx="3618656" cy="213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1" y="5548194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97235" y="5210642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1354" y="2622686"/>
            <a:ext cx="103432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89187" y="280884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7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2" y="1083509"/>
            <a:ext cx="8831349" cy="35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8" y="1132658"/>
            <a:ext cx="8991857" cy="37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7" y="1501825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8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5814" y="-8239"/>
            <a:ext cx="1928186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23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4623" y="3739608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22" y="3320166"/>
            <a:ext cx="2005179" cy="2991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7056657" y="68881"/>
            <a:ext cx="2087343" cy="301821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698599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0" y="1202360"/>
            <a:ext cx="4976185" cy="23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8"/>
            <a:ext cx="6936790" cy="2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3576747" cy="29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508-19\Desktop\v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" y="5368388"/>
            <a:ext cx="3361242" cy="63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647334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9919" y="5022571"/>
            <a:ext cx="647334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VO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50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1480</Words>
  <Application>Microsoft Office PowerPoint</Application>
  <PresentationFormat>화면 슬라이드 쇼(4:3)</PresentationFormat>
  <Paragraphs>489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60</vt:i4>
      </vt:variant>
    </vt:vector>
  </HeadingPairs>
  <TitlesOfParts>
    <vt:vector size="74" baseType="lpstr">
      <vt:lpstr>나눔스퀘어_ac</vt:lpstr>
      <vt:lpstr>Calibri Light</vt:lpstr>
      <vt:lpstr>Consolas</vt:lpstr>
      <vt:lpstr>나눔스퀘어_ac Bold</vt:lpstr>
      <vt:lpstr>나눔스퀘어_ac ExtraBold</vt:lpstr>
      <vt:lpstr>타이포_스톰 B</vt:lpstr>
      <vt:lpstr>맑은 고딕</vt:lpstr>
      <vt:lpstr>Calibri</vt:lpstr>
      <vt:lpstr>Bahnschrift Light SemiCondensed</vt:lpstr>
      <vt:lpstr>Arial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207</cp:revision>
  <dcterms:created xsi:type="dcterms:W3CDTF">2020-05-05T13:43:36Z</dcterms:created>
  <dcterms:modified xsi:type="dcterms:W3CDTF">2020-05-28T09:11:59Z</dcterms:modified>
</cp:coreProperties>
</file>